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0"/>
  </p:notesMasterIdLst>
  <p:sldIdLst>
    <p:sldId id="256" r:id="rId2"/>
    <p:sldId id="257" r:id="rId3"/>
    <p:sldId id="258" r:id="rId4"/>
    <p:sldId id="260" r:id="rId5"/>
    <p:sldId id="261" r:id="rId6"/>
    <p:sldId id="264" r:id="rId7"/>
    <p:sldId id="265" r:id="rId8"/>
    <p:sldId id="266" r:id="rId9"/>
    <p:sldId id="267" r:id="rId10"/>
    <p:sldId id="269" r:id="rId11"/>
    <p:sldId id="270" r:id="rId12"/>
    <p:sldId id="271" r:id="rId13"/>
    <p:sldId id="272" r:id="rId14"/>
    <p:sldId id="268" r:id="rId15"/>
    <p:sldId id="273" r:id="rId16"/>
    <p:sldId id="274" r:id="rId17"/>
    <p:sldId id="259" r:id="rId18"/>
    <p:sldId id="263" r:id="rId19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60" d="100"/>
          <a:sy n="160" d="100"/>
        </p:scale>
        <p:origin x="-217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notesMaster" Target="notesMasters/notesMaster1.xml"/><Relationship Id="rId21" Type="http://schemas.openxmlformats.org/officeDocument/2006/relationships/printerSettings" Target="printerSettings/printerSettings1.bin"/><Relationship Id="rId22" Type="http://schemas.openxmlformats.org/officeDocument/2006/relationships/presProps" Target="presProps.xml"/><Relationship Id="rId23" Type="http://schemas.openxmlformats.org/officeDocument/2006/relationships/viewProps" Target="viewProps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E481FC-8A33-496E-847F-8F044ADFFD37}" type="datetimeFigureOut">
              <a:rPr lang="it-IT" smtClean="0"/>
              <a:t>30/11/16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A60DD8-BBF7-497F-8768-41300574ED05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119363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Tratto dal</a:t>
            </a:r>
            <a:r>
              <a:rPr lang="it-IT" baseline="0" dirty="0" smtClean="0"/>
              <a:t> percorso “la Via”, ed. Paoline, vol. 6 </a:t>
            </a:r>
            <a:r>
              <a:rPr lang="it-IT" baseline="0" dirty="0" err="1" smtClean="0"/>
              <a:t>Antiochia</a:t>
            </a:r>
            <a:r>
              <a:rPr lang="it-IT" baseline="0" dirty="0" smtClean="0"/>
              <a:t>, Percorso liturgico per ragazzi, pp. </a:t>
            </a:r>
            <a:r>
              <a:rPr lang="it-IT" baseline="0" smtClean="0"/>
              <a:t>16ss</a:t>
            </a:r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A60DD8-BBF7-497F-8768-41300574ED05}" type="slidenum">
              <a:rPr lang="it-IT" smtClean="0"/>
              <a:t>1</a:t>
            </a:fld>
            <a:endParaRPr lang="it-IT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olo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28" name="Segnaposto data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30/11/16</a:t>
            </a:fld>
            <a:endParaRPr lang="it-IT"/>
          </a:p>
        </p:txBody>
      </p:sp>
      <p:sp>
        <p:nvSpPr>
          <p:cNvPr id="17" name="Segnaposto piè di pagina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29" name="Segnaposto numero diapositiva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‹n.›</a:t>
            </a:fld>
            <a:endParaRPr lang="it-IT"/>
          </a:p>
        </p:txBody>
      </p:sp>
      <p:sp>
        <p:nvSpPr>
          <p:cNvPr id="9" name="Sottotitolo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it-IT" smtClean="0"/>
              <a:t>Fare clic per modificare lo stile del sottotitolo dello schema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30/11/16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30/11/16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30/11/16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30/11/16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007B441-5312-499D-93C3-6E37886527FA}" type="slidenum">
              <a:rPr lang="it-IT" smtClean="0"/>
              <a:pPr/>
              <a:t>‹n.›</a:t>
            </a:fld>
            <a:endParaRPr lang="it-IT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30/11/16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5" name="Segnaposto contenuto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30/11/16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30/11/16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30/11/16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30/11/16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it-IT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Fare clic sull'icona per inserire un'immagine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30/11/16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egnaposto titolo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13" name="Segnaposto testo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  <a:p>
            <a:pPr lvl="1" eaLnBrk="1" latinLnBrk="0" hangingPunct="1"/>
            <a:r>
              <a:rPr kumimoji="0" lang="it-IT" smtClean="0"/>
              <a:t>Secondo livello</a:t>
            </a:r>
          </a:p>
          <a:p>
            <a:pPr lvl="2" eaLnBrk="1" latinLnBrk="0" hangingPunct="1"/>
            <a:r>
              <a:rPr kumimoji="0" lang="it-IT" smtClean="0"/>
              <a:t>Terzo livello</a:t>
            </a:r>
          </a:p>
          <a:p>
            <a:pPr lvl="3" eaLnBrk="1" latinLnBrk="0" hangingPunct="1"/>
            <a:r>
              <a:rPr kumimoji="0" lang="it-IT" smtClean="0"/>
              <a:t>Quarto livello</a:t>
            </a:r>
          </a:p>
          <a:p>
            <a:pPr lvl="4" eaLnBrk="1" latinLnBrk="0" hangingPunct="1"/>
            <a:r>
              <a:rPr kumimoji="0" lang="it-IT" smtClean="0"/>
              <a:t>Quinto livello</a:t>
            </a:r>
            <a:endParaRPr kumimoji="0" lang="en-US"/>
          </a:p>
        </p:txBody>
      </p:sp>
      <p:sp>
        <p:nvSpPr>
          <p:cNvPr id="14" name="Segnaposto data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4B6055F8-1D02-4417-9241-55C834FD9970}" type="datetimeFigureOut">
              <a:rPr lang="it-IT" smtClean="0"/>
              <a:pPr/>
              <a:t>30/11/16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23" name="Segnaposto numero diapositiva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007B441-5312-499D-93C3-6E37886527FA}" type="slidenum">
              <a:rPr lang="it-IT" smtClean="0"/>
              <a:pPr/>
              <a:t>‹n.›</a:t>
            </a:fld>
            <a:endParaRPr lang="it-IT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it/imgres?imgurl=http://blog.chatta.it/images/sfumaturecremisi/775F415E72595F57.jpg&amp;imgrefurl=http://blog.chatta.it/sfumaturecremisi/post/matite-colorate.aspx&amp;usg=__jr93mUf4C69ZHWX-p3PotG02kfc=&amp;h=300&amp;w=300&amp;sz=23&amp;hl=it&amp;start=6&amp;zoom=1&amp;tbnid=qbGTRandVrXEnM:&amp;tbnh=116&amp;tbnw=116&amp;ei=I120Tv3bPKvU4QSn_aSIBA&amp;prev=/search?q=matite+colorate&amp;hl=it&amp;sa=X&amp;gbv=2&amp;tbm=isch&amp;itbs=1" TargetMode="External"/><Relationship Id="rId4" Type="http://schemas.openxmlformats.org/officeDocument/2006/relationships/image" Target="../media/image2.jpeg"/><Relationship Id="rId5" Type="http://schemas.openxmlformats.org/officeDocument/2006/relationships/image" Target="../media/image3.tiff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4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2" Type="http://schemas.openxmlformats.org/officeDocument/2006/relationships/hyperlink" Target="http://www.google.it/imgres?imgurl=http://www.publicdomainpictures.net/pictures/2000/nahled/1-1231317402MF1O.jpg&amp;imgrefurl=http://www.publicdomainpictures.net/view-image.php?image=1735&amp;picture=matite-colorate&amp;jazyk=IT&amp;usg=__GU07kfxyyKfAMzHYW2XlARA1_h0=&amp;h=346&amp;w=615&amp;sz=38&amp;hl=it&amp;start=11&amp;zoom=1&amp;tbnid=2g_NH4AHnTULIM:&amp;tbnh=77&amp;tbnw=136&amp;ei=I120Tv3bPKvU4QSn_aSIBA&amp;prev=/search?q=matite+colorate&amp;hl=it&amp;sa=X&amp;gbv=2&amp;tbm=isch&amp;itbs=1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4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2" Type="http://schemas.openxmlformats.org/officeDocument/2006/relationships/hyperlink" Target="http://www.google.it/imgres?imgurl=http://www.publicdomainpictures.net/pictures/2000/nahled/1-1231317402MF1O.jpg&amp;imgrefurl=http://www.publicdomainpictures.net/view-image.php?image=1735&amp;picture=matite-colorate&amp;jazyk=IT&amp;usg=__GU07kfxyyKfAMzHYW2XlARA1_h0=&amp;h=346&amp;w=615&amp;sz=38&amp;hl=it&amp;start=11&amp;zoom=1&amp;tbnid=2g_NH4AHnTULIM:&amp;tbnh=77&amp;tbnw=136&amp;ei=I120Tv3bPKvU4QSn_aSIBA&amp;prev=/search?q=matite+colorate&amp;hl=it&amp;sa=X&amp;gbv=2&amp;tbm=isch&amp;itbs=1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4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2" Type="http://schemas.openxmlformats.org/officeDocument/2006/relationships/hyperlink" Target="http://www.google.it/imgres?imgurl=http://www.publicdomainpictures.net/pictures/2000/nahled/1-1231317402MF1O.jpg&amp;imgrefurl=http://www.publicdomainpictures.net/view-image.php?image=1735&amp;picture=matite-colorate&amp;jazyk=IT&amp;usg=__GU07kfxyyKfAMzHYW2XlARA1_h0=&amp;h=346&amp;w=615&amp;sz=38&amp;hl=it&amp;start=11&amp;zoom=1&amp;tbnid=2g_NH4AHnTULIM:&amp;tbnh=77&amp;tbnw=136&amp;ei=I120Tv3bPKvU4QSn_aSIBA&amp;prev=/search?q=matite+colorate&amp;hl=it&amp;sa=X&amp;gbv=2&amp;tbm=isch&amp;itbs=1" TargetMode="Externa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jpeg"/><Relationship Id="rId3" Type="http://schemas.openxmlformats.org/officeDocument/2006/relationships/image" Target="../media/image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it/imgres?imgurl=http://www.pediatriacesena.org/wp-content/uploads/2010/03/Immagine5-640x483.png&amp;imgrefurl=http://www.pediatriacesena.org/eventi/libri-e-matite-colorate-per-i-piccoli-ricoverati/&amp;usg=__HDxCa3dxIcXTBpwylvUe3D2PLrw=&amp;h=483&amp;w=640&amp;sz=458&amp;hl=it&amp;start=3&amp;zoom=1&amp;tbnid=nX9nnT2vhftDtM:&amp;tbnh=103&amp;tbnw=137&amp;ei=I120Tv3bPKvU4QSn_aSIBA&amp;prev=/search?q=matite+colorate&amp;hl=it&amp;sa=X&amp;gbv=2&amp;tbm=isch&amp;itbs=1" TargetMode="External"/><Relationship Id="rId4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.png"/><Relationship Id="rId3" Type="http://schemas.openxmlformats.org/officeDocument/2006/relationships/image" Target="../media/image12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it/imgres?imgurl=http://www.pediatriacesena.org/wp-content/uploads/2010/03/Immagine5-640x483.png&amp;imgrefurl=http://www.pediatriacesena.org/eventi/libri-e-matite-colorate-per-i-piccoli-ricoverati/&amp;usg=__HDxCa3dxIcXTBpwylvUe3D2PLrw=&amp;h=483&amp;w=640&amp;sz=458&amp;hl=it&amp;start=3&amp;zoom=1&amp;tbnid=nX9nnT2vhftDtM:&amp;tbnh=103&amp;tbnw=137&amp;ei=I120Tv3bPKvU4QSn_aSIBA&amp;prev=/search?q=matite+colorate&amp;hl=it&amp;sa=X&amp;gbv=2&amp;tbm=isch&amp;itbs=1" TargetMode="External"/><Relationship Id="rId4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5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it/imgres?imgurl=http://principekamar.ilcannocchiale.it/mediamanager/sys.user/25789/matite%20colorate.jpg&amp;imgrefurl=http://principekamar.ilcannocchiale.it/2009/11/11/matite_colorate.html&amp;usg=__fhA2Pad-lf_C0Jtx4RVBrcPS9gw=&amp;h=299&amp;w=400&amp;sz=29&amp;hl=it&amp;start=10&amp;zoom=1&amp;tbnid=-S_bv2LLB2RGPM:&amp;tbnh=93&amp;tbnw=124&amp;ei=I120Tv3bPKvU4QSn_aSIBA&amp;prev=/search?q=matite+colorate&amp;hl=it&amp;sa=X&amp;gbv=2&amp;tbm=isch&amp;itbs=1" TargetMode="External"/><Relationship Id="rId4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4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2" Type="http://schemas.openxmlformats.org/officeDocument/2006/relationships/hyperlink" Target="http://www.google.it/imgres?imgurl=http://www.publicdomainpictures.net/pictures/2000/nahled/1-1231317402MF1O.jpg&amp;imgrefurl=http://www.publicdomainpictures.net/view-image.php?image=1735&amp;picture=matite-colorate&amp;jazyk=IT&amp;usg=__GU07kfxyyKfAMzHYW2XlARA1_h0=&amp;h=346&amp;w=615&amp;sz=38&amp;hl=it&amp;start=11&amp;zoom=1&amp;tbnid=2g_NH4AHnTULIM:&amp;tbnh=77&amp;tbnw=136&amp;ei=I120Tv3bPKvU4QSn_aSIBA&amp;prev=/search?q=matite+colorate&amp;hl=it&amp;sa=X&amp;gbv=2&amp;tbm=isch&amp;itbs=1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4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2" Type="http://schemas.openxmlformats.org/officeDocument/2006/relationships/hyperlink" Target="http://www.google.it/imgres?imgurl=http://www.publicdomainpictures.net/pictures/2000/nahled/1-1231317402MF1O.jpg&amp;imgrefurl=http://www.publicdomainpictures.net/view-image.php?image=1735&amp;picture=matite-colorate&amp;jazyk=IT&amp;usg=__GU07kfxyyKfAMzHYW2XlARA1_h0=&amp;h=346&amp;w=615&amp;sz=38&amp;hl=it&amp;start=11&amp;zoom=1&amp;tbnid=2g_NH4AHnTULIM:&amp;tbnh=77&amp;tbnw=136&amp;ei=I120Tv3bPKvU4QSn_aSIBA&amp;prev=/search?q=matite+colorate&amp;hl=it&amp;sa=X&amp;gbv=2&amp;tbm=isch&amp;itbs=1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4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2" Type="http://schemas.openxmlformats.org/officeDocument/2006/relationships/hyperlink" Target="http://www.google.it/imgres?imgurl=http://www.publicdomainpictures.net/pictures/2000/nahled/1-1231317402MF1O.jpg&amp;imgrefurl=http://www.publicdomainpictures.net/view-image.php?image=1735&amp;picture=matite-colorate&amp;jazyk=IT&amp;usg=__GU07kfxyyKfAMzHYW2XlARA1_h0=&amp;h=346&amp;w=615&amp;sz=38&amp;hl=it&amp;start=11&amp;zoom=1&amp;tbnid=2g_NH4AHnTULIM:&amp;tbnh=77&amp;tbnw=136&amp;ei=I120Tv3bPKvU4QSn_aSIBA&amp;prev=/search?q=matite+colorate&amp;hl=it&amp;sa=X&amp;gbv=2&amp;tbm=isch&amp;itbs=1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4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2" Type="http://schemas.openxmlformats.org/officeDocument/2006/relationships/hyperlink" Target="http://www.google.it/imgres?imgurl=http://www.publicdomainpictures.net/pictures/2000/nahled/1-1231317402MF1O.jpg&amp;imgrefurl=http://www.publicdomainpictures.net/view-image.php?image=1735&amp;picture=matite-colorate&amp;jazyk=IT&amp;usg=__GU07kfxyyKfAMzHYW2XlARA1_h0=&amp;h=346&amp;w=615&amp;sz=38&amp;hl=it&amp;start=11&amp;zoom=1&amp;tbnid=2g_NH4AHnTULIM:&amp;tbnh=77&amp;tbnw=136&amp;ei=I120Tv3bPKvU4QSn_aSIBA&amp;prev=/search?q=matite+colorate&amp;hl=it&amp;sa=X&amp;gbv=2&amp;tbm=isch&amp;itbs=1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4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2" Type="http://schemas.openxmlformats.org/officeDocument/2006/relationships/hyperlink" Target="http://www.google.it/imgres?imgurl=http://www.publicdomainpictures.net/pictures/2000/nahled/1-1231317402MF1O.jpg&amp;imgrefurl=http://www.publicdomainpictures.net/view-image.php?image=1735&amp;picture=matite-colorate&amp;jazyk=IT&amp;usg=__GU07kfxyyKfAMzHYW2XlARA1_h0=&amp;h=346&amp;w=615&amp;sz=38&amp;hl=it&amp;start=11&amp;zoom=1&amp;tbnid=2g_NH4AHnTULIM:&amp;tbnh=77&amp;tbnw=136&amp;ei=I120Tv3bPKvU4QSn_aSIBA&amp;prev=/search?q=matite+colorate&amp;hl=it&amp;sa=X&amp;gbv=2&amp;tbm=isch&amp;itbs=1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tangolo 4"/>
          <p:cNvSpPr/>
          <p:nvPr/>
        </p:nvSpPr>
        <p:spPr>
          <a:xfrm>
            <a:off x="755576" y="4221088"/>
            <a:ext cx="4782078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it-IT" sz="54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Beato </a:t>
            </a:r>
          </a:p>
          <a:p>
            <a:pPr algn="ctr"/>
            <a:r>
              <a:rPr lang="it-IT" sz="54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chi crede in te!</a:t>
            </a:r>
            <a:endParaRPr lang="it-IT" sz="54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pic>
        <p:nvPicPr>
          <p:cNvPr id="6" name="Picture 2" descr="http://t3.gstatic.com/images?q=tbn:ANd9GcSmkCSPdCKypz5GcXIGU87g2QU5go0iz5zAnXYdYI8T2I5KflCwbYXQUw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11960" y="404664"/>
            <a:ext cx="4176464" cy="3672411"/>
          </a:xfrm>
          <a:prstGeom prst="rect">
            <a:avLst/>
          </a:prstGeom>
          <a:noFill/>
        </p:spPr>
      </p:pic>
      <p:pic>
        <p:nvPicPr>
          <p:cNvPr id="1026" name="Picture 2" descr="C:\Users\Sandra\Pictures\mani lampada.tif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40152" y="3284984"/>
            <a:ext cx="2167135" cy="32129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http://t1.gstatic.com/images?q=tbn:ANd9GcTrWawFpPCtJg5VqOfkP9pcgNAaPOMl7bxc1Qoy-T-G8Uwn8AHnSzryt_A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3968" y="5229200"/>
            <a:ext cx="2448272" cy="1386156"/>
          </a:xfrm>
          <a:prstGeom prst="rect">
            <a:avLst/>
          </a:prstGeom>
          <a:noFill/>
        </p:spPr>
      </p:pic>
      <p:pic>
        <p:nvPicPr>
          <p:cNvPr id="2" name="Picture 4" descr="Gesù tra la folla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28184" y="1700808"/>
            <a:ext cx="2520280" cy="4744056"/>
          </a:xfrm>
          <a:prstGeom prst="rect">
            <a:avLst/>
          </a:prstGeom>
          <a:noFill/>
        </p:spPr>
      </p:pic>
      <p:sp>
        <p:nvSpPr>
          <p:cNvPr id="3" name="Rettangolo 2"/>
          <p:cNvSpPr/>
          <p:nvPr/>
        </p:nvSpPr>
        <p:spPr>
          <a:xfrm>
            <a:off x="1263691" y="404664"/>
            <a:ext cx="4014239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it-IT" sz="3200" b="1" i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Beati i puri di cuore, </a:t>
            </a:r>
          </a:p>
          <a:p>
            <a:pPr algn="ctr"/>
            <a:r>
              <a:rPr lang="it-IT" sz="3200" b="1" i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perché vedranno Dio</a:t>
            </a:r>
            <a:endParaRPr lang="it-IT" sz="3200" b="1" i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" name="CasellaDiTesto 3"/>
          <p:cNvSpPr txBox="1"/>
          <p:nvPr/>
        </p:nvSpPr>
        <p:spPr>
          <a:xfrm>
            <a:off x="467544" y="1988840"/>
            <a:ext cx="54006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L6. Sono felice se sono sincero e leale verso tutti, se so gioire delle cose semplici e cerco prima il bene, impegnandomi per realizzarlo.</a:t>
            </a:r>
          </a:p>
          <a:p>
            <a:endParaRPr lang="it-IT" dirty="0" smtClean="0"/>
          </a:p>
          <a:p>
            <a:r>
              <a:rPr lang="it-IT" dirty="0" smtClean="0"/>
              <a:t>T. Siamo felici se manteniamo il cuore limpido, se, ovunque, ci mostriamo per quello che siamo realmente, senza maschere.</a:t>
            </a:r>
            <a:endParaRPr lang="it-IT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http://t1.gstatic.com/images?q=tbn:ANd9GcTrWawFpPCtJg5VqOfkP9pcgNAaPOMl7bxc1Qoy-T-G8Uwn8AHnSzryt_A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3968" y="5229200"/>
            <a:ext cx="2448272" cy="1386156"/>
          </a:xfrm>
          <a:prstGeom prst="rect">
            <a:avLst/>
          </a:prstGeom>
          <a:noFill/>
        </p:spPr>
      </p:pic>
      <p:pic>
        <p:nvPicPr>
          <p:cNvPr id="2" name="Picture 4" descr="Gesù tra la folla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28184" y="1700808"/>
            <a:ext cx="2520280" cy="4744056"/>
          </a:xfrm>
          <a:prstGeom prst="rect">
            <a:avLst/>
          </a:prstGeom>
          <a:noFill/>
        </p:spPr>
      </p:pic>
      <p:sp>
        <p:nvSpPr>
          <p:cNvPr id="3" name="Rettangolo 2"/>
          <p:cNvSpPr/>
          <p:nvPr/>
        </p:nvSpPr>
        <p:spPr>
          <a:xfrm>
            <a:off x="755576" y="332656"/>
            <a:ext cx="6779420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it-IT" sz="3200" b="1" i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Beati gli operatori di pace, </a:t>
            </a:r>
          </a:p>
          <a:p>
            <a:pPr algn="ctr"/>
            <a:r>
              <a:rPr lang="it-IT" sz="3200" b="1" i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perché saranno chiamati figli di Dio</a:t>
            </a:r>
            <a:endParaRPr lang="it-IT" sz="3200" b="1" i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" name="CasellaDiTesto 3"/>
          <p:cNvSpPr txBox="1"/>
          <p:nvPr/>
        </p:nvSpPr>
        <p:spPr>
          <a:xfrm>
            <a:off x="467544" y="1988840"/>
            <a:ext cx="54006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L7. Sono felice se mi sforzo ogni giorno per costruire la pace, se non mi arrendo al male e se mi affido totalmente a Dio.</a:t>
            </a:r>
          </a:p>
          <a:p>
            <a:endParaRPr lang="it-IT" dirty="0" smtClean="0"/>
          </a:p>
          <a:p>
            <a:r>
              <a:rPr lang="it-IT" dirty="0" smtClean="0"/>
              <a:t>T. Siamo lieti se siamo messaggeri di pace in famiglia, a scuola, con gli amici.</a:t>
            </a:r>
            <a:endParaRPr lang="it-IT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http://t1.gstatic.com/images?q=tbn:ANd9GcTrWawFpPCtJg5VqOfkP9pcgNAaPOMl7bxc1Qoy-T-G8Uwn8AHnSzryt_A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3968" y="5229200"/>
            <a:ext cx="2448272" cy="1386156"/>
          </a:xfrm>
          <a:prstGeom prst="rect">
            <a:avLst/>
          </a:prstGeom>
          <a:noFill/>
        </p:spPr>
      </p:pic>
      <p:pic>
        <p:nvPicPr>
          <p:cNvPr id="2" name="Picture 4" descr="Gesù tra la folla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28184" y="1700808"/>
            <a:ext cx="2520280" cy="4744056"/>
          </a:xfrm>
          <a:prstGeom prst="rect">
            <a:avLst/>
          </a:prstGeom>
          <a:noFill/>
        </p:spPr>
      </p:pic>
      <p:sp>
        <p:nvSpPr>
          <p:cNvPr id="3" name="Rettangolo 2"/>
          <p:cNvSpPr/>
          <p:nvPr/>
        </p:nvSpPr>
        <p:spPr>
          <a:xfrm>
            <a:off x="899592" y="404664"/>
            <a:ext cx="6779420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it-IT" sz="3200" b="1" i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Beati i perseguitati per la giustizia, </a:t>
            </a:r>
          </a:p>
          <a:p>
            <a:pPr algn="ctr"/>
            <a:r>
              <a:rPr lang="it-IT" sz="3200" b="1" i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perché di essi è il regno dei cieli</a:t>
            </a:r>
            <a:endParaRPr lang="it-IT" sz="3200" b="1" i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" name="CasellaDiTesto 3"/>
          <p:cNvSpPr txBox="1"/>
          <p:nvPr/>
        </p:nvSpPr>
        <p:spPr>
          <a:xfrm>
            <a:off x="467544" y="1988840"/>
            <a:ext cx="54006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L8. Sono felice se sono disposto a sacrificarmi per quello in cui credo veramente, se non mi arrendo alle tentazioni e non scelgo le scorciatoie.</a:t>
            </a:r>
          </a:p>
          <a:p>
            <a:endParaRPr lang="it-IT" dirty="0" smtClean="0"/>
          </a:p>
          <a:p>
            <a:r>
              <a:rPr lang="it-IT" dirty="0" smtClean="0"/>
              <a:t>T. Siamo felici se non ci allontaniamo da Te, Signore, che sei la nostra salvezza.</a:t>
            </a:r>
            <a:endParaRPr lang="it-IT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Sandra\Pictures\Immagine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2266590" y="4640598"/>
            <a:ext cx="1714500" cy="2720305"/>
          </a:xfrm>
          <a:prstGeom prst="rect">
            <a:avLst/>
          </a:prstGeom>
          <a:noFill/>
        </p:spPr>
      </p:pic>
      <p:pic>
        <p:nvPicPr>
          <p:cNvPr id="2" name="Picture 4" descr="Gesù tra la folla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012594">
            <a:off x="683568" y="2996952"/>
            <a:ext cx="2407948" cy="3168352"/>
          </a:xfrm>
          <a:prstGeom prst="rect">
            <a:avLst/>
          </a:prstGeom>
          <a:noFill/>
        </p:spPr>
      </p:pic>
      <p:sp>
        <p:nvSpPr>
          <p:cNvPr id="3" name="Rettangolo 2"/>
          <p:cNvSpPr/>
          <p:nvPr/>
        </p:nvSpPr>
        <p:spPr>
          <a:xfrm>
            <a:off x="0" y="476672"/>
            <a:ext cx="9144000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2400" b="1" i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Beati voi quando vi insulteranno, vi perseguiteranno, e mentendo, </a:t>
            </a:r>
          </a:p>
          <a:p>
            <a:pPr algn="ctr"/>
            <a:r>
              <a:rPr lang="it-IT" sz="2400" b="1" i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diranno ogni sorta di male contro di voi per causa mia. </a:t>
            </a:r>
          </a:p>
          <a:p>
            <a:pPr algn="ctr"/>
            <a:r>
              <a:rPr lang="it-IT" sz="2400" b="1" i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Rallegratevi ed esultate, </a:t>
            </a:r>
          </a:p>
          <a:p>
            <a:pPr algn="ctr"/>
            <a:r>
              <a:rPr lang="it-IT" sz="2400" b="1" i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perché grande è la vostra ricompensa nei cieli. </a:t>
            </a:r>
          </a:p>
          <a:p>
            <a:pPr algn="ctr"/>
            <a:r>
              <a:rPr lang="it-IT" sz="2400" b="1" i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Così infatti perseguitarono i profeti, che furono prima di voi.</a:t>
            </a:r>
            <a:endParaRPr lang="it-IT" sz="2400" b="1" i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" name="CasellaDiTesto 3"/>
          <p:cNvSpPr txBox="1"/>
          <p:nvPr/>
        </p:nvSpPr>
        <p:spPr>
          <a:xfrm>
            <a:off x="3563888" y="3140968"/>
            <a:ext cx="54006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L9. Sono felice se non ho paura né vergogna di essere cristiano, se porto il vangelo nel cuore e nelle labbra, per annunciarlo con gioia.</a:t>
            </a:r>
          </a:p>
          <a:p>
            <a:endParaRPr lang="it-IT" dirty="0" smtClean="0"/>
          </a:p>
          <a:p>
            <a:r>
              <a:rPr lang="it-IT" dirty="0" smtClean="0"/>
              <a:t>T. Siamo felici anche se gli altri ci prendono in giro perché veniamo a messa: noi crediamo in te, Signore, e sappiamo che non ci lascerai mai soli.</a:t>
            </a:r>
            <a:endParaRPr lang="it-IT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467544" y="332656"/>
            <a:ext cx="7776864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G. Le beatitudini sono per ogni cristiano un ideale di vita praticabile, ci indicano la via per una vita piena, come quella di Gesù.</a:t>
            </a:r>
          </a:p>
          <a:p>
            <a:r>
              <a:rPr lang="it-IT" dirty="0" smtClean="0"/>
              <a:t>Molti prima di noi l’hanno percorsa e ora godono la gioia di essere accolti nell’abbraccio della Trinità.</a:t>
            </a:r>
          </a:p>
          <a:p>
            <a:endParaRPr lang="it-IT" dirty="0" smtClean="0"/>
          </a:p>
          <a:p>
            <a:r>
              <a:rPr lang="it-IT" dirty="0" smtClean="0">
                <a:solidFill>
                  <a:srgbClr val="FFC000"/>
                </a:solidFill>
              </a:rPr>
              <a:t>Nessuno vuole vivere una vita grigia </a:t>
            </a:r>
          </a:p>
          <a:p>
            <a:r>
              <a:rPr lang="it-IT" dirty="0" smtClean="0">
                <a:solidFill>
                  <a:srgbClr val="FFC000"/>
                </a:solidFill>
              </a:rPr>
              <a:t>e il desiderio di felicità è nel cuore di ogni uomo.</a:t>
            </a:r>
          </a:p>
          <a:p>
            <a:endParaRPr lang="it-IT" dirty="0" smtClean="0">
              <a:solidFill>
                <a:srgbClr val="FFC000"/>
              </a:solidFill>
            </a:endParaRPr>
          </a:p>
          <a:p>
            <a:r>
              <a:rPr lang="it-IT" dirty="0" smtClean="0"/>
              <a:t>Le beatitudini sono proprio come dei colori a pastello, </a:t>
            </a:r>
          </a:p>
          <a:p>
            <a:r>
              <a:rPr lang="it-IT" dirty="0" smtClean="0"/>
              <a:t>con cui colorare il disegno </a:t>
            </a:r>
          </a:p>
          <a:p>
            <a:r>
              <a:rPr lang="it-IT" dirty="0" smtClean="0"/>
              <a:t>che Dio ha pensato per ciascuno di noi</a:t>
            </a:r>
            <a:endParaRPr lang="it-IT" dirty="0"/>
          </a:p>
        </p:txBody>
      </p:sp>
      <p:pic>
        <p:nvPicPr>
          <p:cNvPr id="1027" name="Picture 3" descr="C:\Users\Sandra\Desktop\Immagine1 o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40" y="2060848"/>
            <a:ext cx="7435215" cy="4520565"/>
          </a:xfrm>
          <a:prstGeom prst="rect">
            <a:avLst/>
          </a:prstGeom>
          <a:noFill/>
        </p:spPr>
      </p:pic>
      <p:pic>
        <p:nvPicPr>
          <p:cNvPr id="5" name="Picture 2" descr="http://t3.gstatic.com/images?q=tbn:ANd9GcS8rwdJHHpa0CDIUjPEb8OqX4zti6qbccNptGXU3bnnwhhi-351ZDUDzZ7y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79912" y="3501008"/>
            <a:ext cx="2107106" cy="15841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6" name="Picture 2" descr="http://t3.gstatic.com/images?q=tbn:ANd9GcS8rwdJHHpa0CDIUjPEb8OqX4zti6qbccNptGXU3bnnwhhi-351ZDUDzZ7y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0643070">
            <a:off x="2771800" y="4221088"/>
            <a:ext cx="2107106" cy="15841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683568" y="908720"/>
            <a:ext cx="763284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G. Questo stile di vita non si attua da un giorno all’altro, ma dobbiamo assumerlo un po’ alla volta, perché, attraverso il nostro comportamento, si possa indicare a tutti come arrivare a Dio.</a:t>
            </a:r>
          </a:p>
          <a:p>
            <a:endParaRPr lang="it-IT" dirty="0" smtClean="0"/>
          </a:p>
          <a:p>
            <a:endParaRPr lang="it-IT" dirty="0" smtClean="0"/>
          </a:p>
          <a:p>
            <a:r>
              <a:rPr lang="it-IT" dirty="0" smtClean="0"/>
              <a:t>L1. </a:t>
            </a:r>
            <a:r>
              <a:rPr lang="it-IT" i="1" dirty="0" smtClean="0"/>
              <a:t>Voi siete il sale della terra; ma se il sale perde il sapore, con che cosa lo si renderà salato? A null’altro serve che ad essere gettato via e calpestato dalla gente. </a:t>
            </a:r>
            <a:r>
              <a:rPr lang="it-IT" dirty="0" smtClean="0"/>
              <a:t>(Mt 5, 13)</a:t>
            </a:r>
            <a:endParaRPr lang="it-IT" i="1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800" y="3501008"/>
            <a:ext cx="3043039" cy="22793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4149080"/>
            <a:ext cx="2448272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971600" y="764704"/>
            <a:ext cx="784887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L2 Voi siete la luce del mondo; non può restare nascosta una città che sta sopra un monte, né si accende una lampada per metterla sotto il moggio, ma sul candelabro, e così fa luce a tutti quelli che sono nella casa. Così risplenda la vostra luce davanti agli uomini, perché vedano le vostre opere buone e rendano gloria al Padre vostro che è nei cieli.</a:t>
            </a:r>
          </a:p>
          <a:p>
            <a:r>
              <a:rPr lang="it-IT" dirty="0" smtClean="0"/>
              <a:t>(Mt 5,14-16)</a:t>
            </a:r>
            <a:endParaRPr lang="it-IT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784" y="2852936"/>
            <a:ext cx="4717132" cy="31105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695814">
            <a:off x="1484636" y="3908891"/>
            <a:ext cx="1809750" cy="252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035" descr="creoce e catene ridott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476672"/>
            <a:ext cx="3382963" cy="5661025"/>
          </a:xfrm>
          <a:prstGeom prst="rect">
            <a:avLst/>
          </a:prstGeom>
          <a:noFill/>
        </p:spPr>
      </p:pic>
      <p:pic>
        <p:nvPicPr>
          <p:cNvPr id="5" name="Picture 2" descr="http://t3.gstatic.com/images?q=tbn:ANd9GcS8rwdJHHpa0CDIUjPEb8OqX4zti6qbccNptGXU3bnnwhhi-351ZDUDzZ7y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0643070">
            <a:off x="2804879" y="4768124"/>
            <a:ext cx="2107106" cy="15841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6" name="CasellaDiTesto 5"/>
          <p:cNvSpPr txBox="1"/>
          <p:nvPr/>
        </p:nvSpPr>
        <p:spPr>
          <a:xfrm>
            <a:off x="4788024" y="1196752"/>
            <a:ext cx="4032448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 smtClean="0"/>
              <a:t>Signore Gesù,</a:t>
            </a:r>
          </a:p>
          <a:p>
            <a:r>
              <a:rPr lang="it-IT" sz="2000" dirty="0" smtClean="0"/>
              <a:t>che dalla casa del Padre sei venuto a piantare la tua tenda in mezzo a noi;</a:t>
            </a:r>
          </a:p>
          <a:p>
            <a:r>
              <a:rPr lang="it-IT" sz="2000" dirty="0" smtClean="0"/>
              <a:t>tu che sei nato nell’incertezza di un viaggio ed hai percorso tutte le strade, quella dell’esilio, quella dei pellegrinaggi, quella della predicazione:</a:t>
            </a:r>
          </a:p>
          <a:p>
            <a:endParaRPr lang="it-IT" sz="2000" dirty="0" smtClean="0"/>
          </a:p>
          <a:p>
            <a:r>
              <a:rPr lang="it-IT" sz="2000" dirty="0" smtClean="0"/>
              <a:t>     </a:t>
            </a:r>
            <a:r>
              <a:rPr lang="it-IT" sz="2000" dirty="0" smtClean="0">
                <a:solidFill>
                  <a:srgbClr val="FFC000"/>
                </a:solidFill>
              </a:rPr>
              <a:t>strappami dall’egoismo e dalla   </a:t>
            </a:r>
          </a:p>
          <a:p>
            <a:r>
              <a:rPr lang="it-IT" sz="2000" dirty="0" smtClean="0">
                <a:solidFill>
                  <a:srgbClr val="FFC000"/>
                </a:solidFill>
              </a:rPr>
              <a:t>     comodità</a:t>
            </a:r>
            <a:r>
              <a:rPr lang="it-IT" sz="2000" dirty="0" smtClean="0"/>
              <a:t>, </a:t>
            </a:r>
          </a:p>
          <a:p>
            <a:r>
              <a:rPr lang="it-IT" sz="2000" dirty="0" smtClean="0"/>
              <a:t>     fa di me un pellegrino.</a:t>
            </a:r>
            <a:endParaRPr lang="it-IT" sz="2000" dirty="0"/>
          </a:p>
        </p:txBody>
      </p:sp>
      <p:sp>
        <p:nvSpPr>
          <p:cNvPr id="7" name="Rettangolo 6"/>
          <p:cNvSpPr/>
          <p:nvPr/>
        </p:nvSpPr>
        <p:spPr>
          <a:xfrm>
            <a:off x="4572000" y="476672"/>
            <a:ext cx="3959737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it-IT" sz="16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Preghiera del pellegrino della montagna</a:t>
            </a:r>
            <a:endParaRPr lang="it-IT" sz="16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1862" y="548680"/>
            <a:ext cx="8548489" cy="56886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4" descr="http://t3.gstatic.com/images?q=tbn:ANd9GcTYQdDDJbXJXxcdTOoKH2wX37sXwSbTCzvFd4a7hnx0jlvfiO5BQT-cmQ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560" y="4725144"/>
            <a:ext cx="2525249" cy="1893937"/>
          </a:xfrm>
          <a:prstGeom prst="rect">
            <a:avLst/>
          </a:prstGeom>
          <a:noFill/>
        </p:spPr>
      </p:pic>
      <p:sp>
        <p:nvSpPr>
          <p:cNvPr id="4" name="CasellaDiTesto 3"/>
          <p:cNvSpPr txBox="1"/>
          <p:nvPr/>
        </p:nvSpPr>
        <p:spPr>
          <a:xfrm>
            <a:off x="4355976" y="1196752"/>
            <a:ext cx="4248472" cy="4801314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r"/>
            <a:endParaRPr lang="it-IT" dirty="0" smtClean="0"/>
          </a:p>
          <a:p>
            <a:pPr algn="r"/>
            <a:endParaRPr lang="it-IT" dirty="0" smtClean="0"/>
          </a:p>
          <a:p>
            <a:pPr algn="r"/>
            <a:r>
              <a:rPr lang="it-IT" dirty="0" smtClean="0"/>
              <a:t>Signore Gesù,</a:t>
            </a:r>
          </a:p>
          <a:p>
            <a:pPr algn="r"/>
            <a:r>
              <a:rPr lang="it-IT" dirty="0" smtClean="0"/>
              <a:t>che hai  preso così spesso il sentiero della montagna per trovare il silenzio,</a:t>
            </a:r>
          </a:p>
          <a:p>
            <a:pPr algn="r"/>
            <a:r>
              <a:rPr lang="it-IT" dirty="0" smtClean="0"/>
              <a:t>e ritrovare il Padre;</a:t>
            </a:r>
          </a:p>
          <a:p>
            <a:pPr algn="r"/>
            <a:r>
              <a:rPr lang="it-IT" dirty="0" smtClean="0"/>
              <a:t>per insegnare ai tuoi apostoli</a:t>
            </a:r>
          </a:p>
          <a:p>
            <a:pPr algn="r"/>
            <a:r>
              <a:rPr lang="it-IT" dirty="0" smtClean="0"/>
              <a:t>e proclamare le Beatitudini;</a:t>
            </a:r>
          </a:p>
          <a:p>
            <a:pPr algn="r"/>
            <a:r>
              <a:rPr lang="it-IT" dirty="0" smtClean="0"/>
              <a:t>per offrire il tuo sacrificio,</a:t>
            </a:r>
          </a:p>
          <a:p>
            <a:pPr algn="r"/>
            <a:r>
              <a:rPr lang="it-IT" dirty="0" smtClean="0"/>
              <a:t>inviare i tuoi apostoli</a:t>
            </a:r>
          </a:p>
          <a:p>
            <a:pPr algn="r"/>
            <a:r>
              <a:rPr lang="it-IT" dirty="0" smtClean="0"/>
              <a:t>a far ritorno al Padre:</a:t>
            </a:r>
          </a:p>
          <a:p>
            <a:pPr algn="r"/>
            <a:r>
              <a:rPr lang="it-IT" dirty="0" smtClean="0">
                <a:solidFill>
                  <a:srgbClr val="FFC000"/>
                </a:solidFill>
              </a:rPr>
              <a:t>attirami verso l’alto</a:t>
            </a:r>
            <a:r>
              <a:rPr lang="it-IT" dirty="0" smtClean="0"/>
              <a:t>,</a:t>
            </a:r>
          </a:p>
          <a:p>
            <a:pPr algn="r"/>
            <a:r>
              <a:rPr lang="it-IT" dirty="0" smtClean="0"/>
              <a:t>fa di me un pellegrino della montagna.</a:t>
            </a:r>
          </a:p>
          <a:p>
            <a:pPr algn="r"/>
            <a:r>
              <a:rPr lang="it-IT" dirty="0" smtClean="0"/>
              <a:t>Amen</a:t>
            </a:r>
          </a:p>
          <a:p>
            <a:pPr algn="r"/>
            <a:endParaRPr lang="it-IT" dirty="0" smtClean="0"/>
          </a:p>
          <a:p>
            <a:pPr algn="r"/>
            <a:endParaRPr lang="it-IT" dirty="0" smtClean="0"/>
          </a:p>
          <a:p>
            <a:pPr algn="r"/>
            <a:endParaRPr lang="it-IT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755576" y="836712"/>
            <a:ext cx="7848872" cy="43088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G. </a:t>
            </a:r>
            <a:r>
              <a:rPr lang="it-IT" sz="2000" dirty="0" smtClean="0"/>
              <a:t>Quante volte ci è capitato di dire ad un amico: “beato te!”.</a:t>
            </a:r>
          </a:p>
          <a:p>
            <a:r>
              <a:rPr lang="it-IT" sz="2000" dirty="0" smtClean="0"/>
              <a:t>      Magari lo abbiamo invidiato per qualche cosa ricevuta in dono   </a:t>
            </a:r>
          </a:p>
          <a:p>
            <a:r>
              <a:rPr lang="it-IT" sz="2000" dirty="0" smtClean="0"/>
              <a:t>      (“</a:t>
            </a:r>
            <a:r>
              <a:rPr lang="it-IT" sz="2000" i="1" dirty="0" smtClean="0"/>
              <a:t>beato te che hai quell’orologio nuovo</a:t>
            </a:r>
            <a:r>
              <a:rPr lang="it-IT" sz="2000" dirty="0" smtClean="0"/>
              <a:t>!”) o per un bel viaggio fatto </a:t>
            </a:r>
          </a:p>
          <a:p>
            <a:r>
              <a:rPr lang="it-IT" sz="2000" dirty="0" smtClean="0"/>
              <a:t>      (“</a:t>
            </a:r>
            <a:r>
              <a:rPr lang="it-IT" sz="2000" i="1" dirty="0" smtClean="0"/>
              <a:t>beato te che sei stato due settimane al mare!”</a:t>
            </a:r>
            <a:r>
              <a:rPr lang="it-IT" sz="2000" dirty="0" smtClean="0"/>
              <a:t>) …</a:t>
            </a:r>
          </a:p>
          <a:p>
            <a:endParaRPr lang="it-IT" sz="2000" dirty="0" smtClean="0"/>
          </a:p>
          <a:p>
            <a:r>
              <a:rPr lang="it-IT" sz="2000" dirty="0" smtClean="0"/>
              <a:t>      Eppure il Signore ci insegna che</a:t>
            </a:r>
          </a:p>
          <a:p>
            <a:pPr algn="ctr"/>
            <a:r>
              <a:rPr lang="it-IT" dirty="0" smtClean="0"/>
              <a:t>      </a:t>
            </a:r>
            <a:r>
              <a:rPr lang="it-IT" sz="28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 vera felicità non è possedere oggetti o fare </a:t>
            </a:r>
          </a:p>
          <a:p>
            <a:pPr algn="ctr"/>
            <a:r>
              <a:rPr lang="it-IT" sz="28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esperienze particolari</a:t>
            </a:r>
            <a:r>
              <a:rPr lang="it-IT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endParaRPr lang="it-IT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it-IT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</a:t>
            </a:r>
            <a:r>
              <a:rPr lang="it-IT" sz="2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Apriamo a Lui il nostro cuore, facciamo spazio alla sua parola, </a:t>
            </a:r>
          </a:p>
          <a:p>
            <a:r>
              <a:rPr lang="it-IT" sz="2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affinché ci insegni cos’è la vera beatitudine.</a:t>
            </a:r>
          </a:p>
          <a:p>
            <a:endParaRPr lang="it-IT" sz="2000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it-IT" sz="2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Nel nome del Padre, del Figlio e dello Spirito Santo.</a:t>
            </a:r>
            <a:endParaRPr lang="it-IT" sz="20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1043608" y="1124744"/>
            <a:ext cx="727280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 smtClean="0"/>
              <a:t>T. Signore Gesù, oggi i felici sembrano le persone potenti, i belli, gli imbroglioni.</a:t>
            </a:r>
          </a:p>
          <a:p>
            <a:endParaRPr lang="it-IT" sz="2400" dirty="0" smtClean="0"/>
          </a:p>
          <a:p>
            <a:r>
              <a:rPr lang="it-IT" sz="2400" dirty="0" smtClean="0"/>
              <a:t>Tu, invece, ci hai mostrato con la tua vita che è camminare ogni giorno sulla via della santità e dell’amore che da la vera felicità.</a:t>
            </a:r>
          </a:p>
          <a:p>
            <a:endParaRPr lang="it-IT" sz="2400" dirty="0" smtClean="0"/>
          </a:p>
          <a:p>
            <a:r>
              <a:rPr lang="it-IT" sz="2400" dirty="0" smtClean="0"/>
              <a:t>Su questa strada chiami anche noi, e a chi ti segue chiedi umiltà e mitezza.</a:t>
            </a:r>
          </a:p>
          <a:p>
            <a:endParaRPr lang="it-IT" sz="2400" dirty="0" smtClean="0"/>
          </a:p>
          <a:p>
            <a:r>
              <a:rPr lang="it-IT" sz="2400" dirty="0" smtClean="0"/>
              <a:t>Vogliamo provarci, </a:t>
            </a:r>
            <a:r>
              <a:rPr lang="it-IT" sz="2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Signore, aiutaci a far entrare questo stile nella nostra vita …</a:t>
            </a:r>
            <a:endParaRPr lang="it-IT" sz="24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/>
          <p:cNvSpPr txBox="1"/>
          <p:nvPr/>
        </p:nvSpPr>
        <p:spPr>
          <a:xfrm>
            <a:off x="4860032" y="620688"/>
            <a:ext cx="3600400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600" dirty="0" smtClean="0"/>
              <a:t>Dal Vangelo secondo Matteo:</a:t>
            </a:r>
          </a:p>
          <a:p>
            <a:endParaRPr lang="it-IT" sz="3600" dirty="0" smtClean="0"/>
          </a:p>
          <a:p>
            <a:r>
              <a:rPr lang="it-IT" sz="3600" i="1" dirty="0" smtClean="0">
                <a:solidFill>
                  <a:schemeClr val="accent6">
                    <a:lumMod val="75000"/>
                  </a:schemeClr>
                </a:solidFill>
              </a:rPr>
              <a:t>Vedendo le folle, Gesù salì sul monte: si pose a sedere e si avvicinarono a lui i suoi discepoli. Si mise a insegnare loro dicendo:</a:t>
            </a:r>
            <a:endParaRPr lang="it-IT" sz="3600" i="1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5" name="Picture 4" descr="Gesù tra la folla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1844824"/>
            <a:ext cx="3483955" cy="44371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/>
          <p:cNvSpPr/>
          <p:nvPr/>
        </p:nvSpPr>
        <p:spPr>
          <a:xfrm>
            <a:off x="395536" y="404664"/>
            <a:ext cx="5822554" cy="1368152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Wave1">
              <a:avLst/>
            </a:prstTxWarp>
            <a:spAutoFit/>
          </a:bodyPr>
          <a:lstStyle/>
          <a:p>
            <a:pPr algn="ctr"/>
            <a:r>
              <a:rPr lang="it-IT" sz="3200" b="1" i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Beati i poveri in spirito, </a:t>
            </a:r>
          </a:p>
          <a:p>
            <a:pPr algn="ctr"/>
            <a:r>
              <a:rPr lang="it-IT" sz="3200" b="1" i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perché di essi è il regno dei cieli</a:t>
            </a:r>
            <a:endParaRPr lang="it-IT" sz="3200" b="1" i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CasellaDiTesto 4"/>
          <p:cNvSpPr txBox="1"/>
          <p:nvPr/>
        </p:nvSpPr>
        <p:spPr>
          <a:xfrm>
            <a:off x="539552" y="2204864"/>
            <a:ext cx="532859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L1 Sono felice se spalanco la porta del mio cuore all’azione dello Spirito Santo, che rafforza la mia fede.</a:t>
            </a:r>
          </a:p>
          <a:p>
            <a:endParaRPr lang="it-IT" dirty="0" smtClean="0"/>
          </a:p>
          <a:p>
            <a:endParaRPr lang="it-IT" dirty="0" smtClean="0"/>
          </a:p>
          <a:p>
            <a:r>
              <a:rPr lang="it-IT" dirty="0" smtClean="0"/>
              <a:t>T. Siamo felici se con umiltà ci riconosciamo bisognosi di Dio e se accettiamo la sua volontà: tutto ciò che possediamo è dono del suo amore.</a:t>
            </a:r>
            <a:endParaRPr lang="it-IT" dirty="0"/>
          </a:p>
        </p:txBody>
      </p:sp>
      <p:pic>
        <p:nvPicPr>
          <p:cNvPr id="7" name="Picture 6" descr="http://t1.gstatic.com/images?q=tbn:ANd9GcTrWawFpPCtJg5VqOfkP9pcgNAaPOMl7bxc1Qoy-T-G8Uwn8AHnSzryt_A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3968" y="5229200"/>
            <a:ext cx="2448272" cy="1386156"/>
          </a:xfrm>
          <a:prstGeom prst="rect">
            <a:avLst/>
          </a:prstGeom>
          <a:noFill/>
        </p:spPr>
      </p:pic>
      <p:pic>
        <p:nvPicPr>
          <p:cNvPr id="2" name="Picture 4" descr="Gesù tra la folla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28184" y="1700808"/>
            <a:ext cx="2520280" cy="47440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http://t1.gstatic.com/images?q=tbn:ANd9GcTrWawFpPCtJg5VqOfkP9pcgNAaPOMl7bxc1Qoy-T-G8Uwn8AHnSzryt_A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3968" y="5229200"/>
            <a:ext cx="2448272" cy="1386156"/>
          </a:xfrm>
          <a:prstGeom prst="rect">
            <a:avLst/>
          </a:prstGeom>
          <a:noFill/>
        </p:spPr>
      </p:pic>
      <p:pic>
        <p:nvPicPr>
          <p:cNvPr id="2" name="Picture 4" descr="Gesù tra la folla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28184" y="1700808"/>
            <a:ext cx="2520280" cy="4744056"/>
          </a:xfrm>
          <a:prstGeom prst="rect">
            <a:avLst/>
          </a:prstGeom>
          <a:noFill/>
        </p:spPr>
      </p:pic>
      <p:sp>
        <p:nvSpPr>
          <p:cNvPr id="3" name="Rettangolo 2"/>
          <p:cNvSpPr/>
          <p:nvPr/>
        </p:nvSpPr>
        <p:spPr>
          <a:xfrm>
            <a:off x="323528" y="476672"/>
            <a:ext cx="6136616" cy="1077218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Inflate">
              <a:avLst/>
            </a:prstTxWarp>
            <a:spAutoFit/>
          </a:bodyPr>
          <a:lstStyle/>
          <a:p>
            <a:pPr algn="ctr"/>
            <a:r>
              <a:rPr lang="it-IT" sz="3200" b="1" i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Beati quelli che sono nel pianto, </a:t>
            </a:r>
          </a:p>
          <a:p>
            <a:pPr algn="ctr"/>
            <a:r>
              <a:rPr lang="it-IT" sz="3200" b="1" i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perché saranno consolati</a:t>
            </a:r>
            <a:endParaRPr lang="it-IT" sz="3200" b="1" i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" name="CasellaDiTesto 3"/>
          <p:cNvSpPr txBox="1"/>
          <p:nvPr/>
        </p:nvSpPr>
        <p:spPr>
          <a:xfrm>
            <a:off x="467544" y="2132856"/>
            <a:ext cx="525658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L2.  Sono felice se non mi chiudo gli occhi davanti a chi soffre e condivido il suo dolore, se mi gioco in prima persona per aiutare chi ha bisogno, come il Buon Samaritano</a:t>
            </a:r>
          </a:p>
          <a:p>
            <a:endParaRPr lang="it-IT" dirty="0" smtClean="0"/>
          </a:p>
          <a:p>
            <a:r>
              <a:rPr lang="it-IT" dirty="0" smtClean="0"/>
              <a:t>T.  Tutti siamo felici se non lo siamo da soli, se facciamo il bene anche quando ci costa fatica.</a:t>
            </a:r>
            <a:endParaRPr lang="it-IT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http://t1.gstatic.com/images?q=tbn:ANd9GcTrWawFpPCtJg5VqOfkP9pcgNAaPOMl7bxc1Qoy-T-G8Uwn8AHnSzryt_A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3968" y="5229200"/>
            <a:ext cx="2448272" cy="1386156"/>
          </a:xfrm>
          <a:prstGeom prst="rect">
            <a:avLst/>
          </a:prstGeom>
          <a:noFill/>
        </p:spPr>
      </p:pic>
      <p:pic>
        <p:nvPicPr>
          <p:cNvPr id="2" name="Picture 4" descr="Gesù tra la folla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28184" y="1700808"/>
            <a:ext cx="2520280" cy="4744056"/>
          </a:xfrm>
          <a:prstGeom prst="rect">
            <a:avLst/>
          </a:prstGeom>
          <a:noFill/>
        </p:spPr>
      </p:pic>
      <p:sp>
        <p:nvSpPr>
          <p:cNvPr id="3" name="Rettangolo 2"/>
          <p:cNvSpPr/>
          <p:nvPr/>
        </p:nvSpPr>
        <p:spPr>
          <a:xfrm>
            <a:off x="128768" y="404664"/>
            <a:ext cx="6284093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it-IT" sz="3200" b="1" i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Beati i miti, </a:t>
            </a:r>
          </a:p>
          <a:p>
            <a:pPr algn="ctr"/>
            <a:r>
              <a:rPr lang="it-IT" sz="3200" b="1" i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perché avranno in eredità la terra</a:t>
            </a:r>
            <a:endParaRPr lang="it-IT" sz="3200" b="1" i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" name="CasellaDiTesto 3"/>
          <p:cNvSpPr txBox="1"/>
          <p:nvPr/>
        </p:nvSpPr>
        <p:spPr>
          <a:xfrm>
            <a:off x="539552" y="2132856"/>
            <a:ext cx="525658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L3. Sono felice se rinuncio alla violenza e alle parole e ai gesti volgari, se di fronte ad un insulto non alzo le mani,  ma rispondo porgendo l’altra guancia.</a:t>
            </a:r>
          </a:p>
          <a:p>
            <a:endParaRPr lang="it-IT" dirty="0" smtClean="0"/>
          </a:p>
          <a:p>
            <a:r>
              <a:rPr lang="it-IT" dirty="0" smtClean="0"/>
              <a:t>T. Siamo felici se viviamo nell’amore e nel rispetto di tutti.</a:t>
            </a:r>
            <a:endParaRPr lang="it-IT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http://t1.gstatic.com/images?q=tbn:ANd9GcTrWawFpPCtJg5VqOfkP9pcgNAaPOMl7bxc1Qoy-T-G8Uwn8AHnSzryt_A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3968" y="5229200"/>
            <a:ext cx="2448272" cy="1386156"/>
          </a:xfrm>
          <a:prstGeom prst="rect">
            <a:avLst/>
          </a:prstGeom>
          <a:noFill/>
        </p:spPr>
      </p:pic>
      <p:pic>
        <p:nvPicPr>
          <p:cNvPr id="2" name="Picture 4" descr="Gesù tra la folla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28184" y="1700808"/>
            <a:ext cx="2520280" cy="4744056"/>
          </a:xfrm>
          <a:prstGeom prst="rect">
            <a:avLst/>
          </a:prstGeom>
          <a:noFill/>
        </p:spPr>
      </p:pic>
      <p:sp>
        <p:nvSpPr>
          <p:cNvPr id="3" name="Rettangolo 2"/>
          <p:cNvSpPr/>
          <p:nvPr/>
        </p:nvSpPr>
        <p:spPr>
          <a:xfrm>
            <a:off x="251520" y="404664"/>
            <a:ext cx="8064896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3200" b="1" i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Beati quelli che hanno fame e sete della giustizia, </a:t>
            </a:r>
          </a:p>
          <a:p>
            <a:pPr algn="ctr"/>
            <a:r>
              <a:rPr lang="it-IT" sz="3200" b="1" i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perché saranno saziati</a:t>
            </a:r>
            <a:endParaRPr lang="it-IT" sz="3200" b="1" i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" name="CasellaDiTesto 3"/>
          <p:cNvSpPr txBox="1"/>
          <p:nvPr/>
        </p:nvSpPr>
        <p:spPr>
          <a:xfrm>
            <a:off x="611560" y="2276872"/>
            <a:ext cx="511256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L4. Sono felice se io mi impegno  nel mio piccolo per migliorare il mondo e aiutare i poveri, se lotto contro ogni forma di ingiustizia e se vivo in modo onesto.</a:t>
            </a:r>
          </a:p>
          <a:p>
            <a:endParaRPr lang="it-IT" dirty="0" smtClean="0"/>
          </a:p>
          <a:p>
            <a:r>
              <a:rPr lang="it-IT" dirty="0" smtClean="0"/>
              <a:t>T. Siamo felici se, invece di girarci dall’altra parte facendo finta di niente, difendiamo l’amico che subisce un’ingiustizia.</a:t>
            </a:r>
            <a:endParaRPr lang="it-IT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http://t1.gstatic.com/images?q=tbn:ANd9GcTrWawFpPCtJg5VqOfkP9pcgNAaPOMl7bxc1Qoy-T-G8Uwn8AHnSzryt_A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3968" y="5229200"/>
            <a:ext cx="2448272" cy="1386156"/>
          </a:xfrm>
          <a:prstGeom prst="rect">
            <a:avLst/>
          </a:prstGeom>
          <a:noFill/>
        </p:spPr>
      </p:pic>
      <p:pic>
        <p:nvPicPr>
          <p:cNvPr id="2" name="Picture 4" descr="Gesù tra la folla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28184" y="1700808"/>
            <a:ext cx="2520280" cy="4744056"/>
          </a:xfrm>
          <a:prstGeom prst="rect">
            <a:avLst/>
          </a:prstGeom>
          <a:noFill/>
        </p:spPr>
      </p:pic>
      <p:sp>
        <p:nvSpPr>
          <p:cNvPr id="3" name="Rettangolo 2"/>
          <p:cNvSpPr/>
          <p:nvPr/>
        </p:nvSpPr>
        <p:spPr>
          <a:xfrm>
            <a:off x="328339" y="404664"/>
            <a:ext cx="5884944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it-IT" sz="3200" b="1" i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Beati i misericordiosi, </a:t>
            </a:r>
          </a:p>
          <a:p>
            <a:pPr algn="ctr"/>
            <a:r>
              <a:rPr lang="it-IT" sz="3200" b="1" i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perché troveranno misericordia</a:t>
            </a:r>
            <a:endParaRPr lang="it-IT" sz="3200" b="1" i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" name="CasellaDiTesto 3"/>
          <p:cNvSpPr txBox="1"/>
          <p:nvPr/>
        </p:nvSpPr>
        <p:spPr>
          <a:xfrm>
            <a:off x="467544" y="1988840"/>
            <a:ext cx="54006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L5 Sono felice se prima di guardare la pagliuzza nell’occhio di mio fratello tolgo la trave nel mio occhio, cioè se non giudico e mi sforzo di comprendere gli altri.</a:t>
            </a:r>
          </a:p>
          <a:p>
            <a:endParaRPr lang="it-IT" dirty="0" smtClean="0"/>
          </a:p>
          <a:p>
            <a:r>
              <a:rPr lang="it-IT" dirty="0" smtClean="0"/>
              <a:t>T. Siamo felici se chiediamo il perdono di Dio e impariamo a perdonare di cuore, se non cerchiamo la vendetta, ma il dialogo e la pace </a:t>
            </a:r>
            <a:endParaRPr lang="it-IT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t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Vertice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Vertice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427</TotalTime>
  <Words>1262</Words>
  <Application>Microsoft Macintosh PowerPoint</Application>
  <PresentationFormat>Presentazione su schermo (4:3)</PresentationFormat>
  <Paragraphs>113</Paragraphs>
  <Slides>18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18</vt:i4>
      </vt:variant>
    </vt:vector>
  </HeadingPairs>
  <TitlesOfParts>
    <vt:vector size="19" baseType="lpstr">
      <vt:lpstr>Vertice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Sandra</dc:creator>
  <cp:lastModifiedBy>Agire</cp:lastModifiedBy>
  <cp:revision>8</cp:revision>
  <dcterms:created xsi:type="dcterms:W3CDTF">2011-11-04T15:19:21Z</dcterms:created>
  <dcterms:modified xsi:type="dcterms:W3CDTF">2016-11-30T10:51:27Z</dcterms:modified>
</cp:coreProperties>
</file>